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EB03-CE28-4CA6-95A1-4AF42B0186AE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CD83-4B47-4A05-B532-C3A3B47A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50152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EB03-CE28-4CA6-95A1-4AF42B0186AE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CD83-4B47-4A05-B532-C3A3B47A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6930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EB03-CE28-4CA6-95A1-4AF42B0186AE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CD83-4B47-4A05-B532-C3A3B47A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9476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EB03-CE28-4CA6-95A1-4AF42B0186AE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CD83-4B47-4A05-B532-C3A3B47A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61307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EB03-CE28-4CA6-95A1-4AF42B0186AE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CD83-4B47-4A05-B532-C3A3B47A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759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EB03-CE28-4CA6-95A1-4AF42B0186AE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CD83-4B47-4A05-B532-C3A3B47A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291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EB03-CE28-4CA6-95A1-4AF42B0186AE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CD83-4B47-4A05-B532-C3A3B47A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604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EB03-CE28-4CA6-95A1-4AF42B0186AE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CD83-4B47-4A05-B532-C3A3B47A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6574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EB03-CE28-4CA6-95A1-4AF42B0186AE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CD83-4B47-4A05-B532-C3A3B47A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69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EB03-CE28-4CA6-95A1-4AF42B0186AE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CD83-4B47-4A05-B532-C3A3B47A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685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FEB03-CE28-4CA6-95A1-4AF42B0186AE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36CD83-4B47-4A05-B532-C3A3B47A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123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DFEB03-CE28-4CA6-95A1-4AF42B0186AE}" type="datetimeFigureOut">
              <a:rPr lang="ru-RU" smtClean="0"/>
              <a:t>05.05.2021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36CD83-4B47-4A05-B532-C3A3B47AD0B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87501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64248"/>
              </p:ext>
            </p:extLst>
          </p:nvPr>
        </p:nvGraphicFramePr>
        <p:xfrm>
          <a:off x="2272937" y="1685109"/>
          <a:ext cx="5055326" cy="2037805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055326">
                  <a:extLst>
                    <a:ext uri="{9D8B030D-6E8A-4147-A177-3AD203B41FA5}">
                      <a16:colId xmlns:a16="http://schemas.microsoft.com/office/drawing/2014/main" val="283345273"/>
                    </a:ext>
                  </a:extLst>
                </a:gridCol>
              </a:tblGrid>
              <a:tr h="20378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Лекция 15.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Тема: «Злокачественные опухоли»</a:t>
                      </a:r>
                      <a:endParaRPr lang="ru-RU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79071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0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66651" y="656785"/>
            <a:ext cx="7916091" cy="5237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Ангиосаркома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опухоль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сосудистого происхождения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которой в одних случаях преобладают эндотелиальные клетки, и ее обозначают </a:t>
            </a:r>
            <a:r>
              <a:rPr lang="ru-RU" sz="2000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lang="ru-RU" sz="2000" u="sng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злокачественную </a:t>
            </a:r>
            <a:r>
              <a:rPr lang="ru-RU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гемангиоэндотелиому</a:t>
            </a:r>
            <a:r>
              <a:rPr lang="ru-RU" sz="20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в других случаях преобладают клетки </a:t>
            </a:r>
            <a:r>
              <a:rPr lang="ru-RU" sz="2000" u="sng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перицитарного</a:t>
            </a:r>
            <a:r>
              <a:rPr lang="ru-RU" sz="20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характера - </a:t>
            </a:r>
            <a:r>
              <a:rPr lang="ru-RU" sz="2000" u="sng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злокачественная </a:t>
            </a:r>
            <a:r>
              <a:rPr lang="ru-RU" sz="2000" b="1" u="sng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гемангиоперицитома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Размер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опухолей значительно варьирует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Характерны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тканевый и клеточный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атипизм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инфильтрирующий рост и метастазирование.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Опухоль состоит из незрелых эндотелиальных клеток, которые местами образуют небольшие сосудистые полости, иногда содержащие кровь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Могут иметь тромбы. Формирующиеся сосуды постоянно рвутся, поэтому часты кровоизлияния.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Рост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опухолей почти всегда сопровождается некрозами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Клетки крупные, ядра овальные, богатые хроматином, часто регистрируют фигуры митозов.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Строма представлена соединительной тканью, которую трудно отличить от </a:t>
            </a:r>
            <a:r>
              <a:rPr lang="ru-RU" sz="2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опухолевой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(рис.5).</a:t>
            </a:r>
            <a:endParaRPr lang="ru-RU" sz="20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1205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kgau.ru/distance/vet_03/patanatomia/img/ris93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263" y="867093"/>
            <a:ext cx="4038736" cy="340287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46" name="Picture 2" descr="Epithelioid angiosarcoma - high mag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4706" y="2944087"/>
            <a:ext cx="3970391" cy="26517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 flipH="1">
            <a:off x="470261" y="5081450"/>
            <a:ext cx="295220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Рис. 5. </a:t>
            </a:r>
            <a:r>
              <a:rPr lang="ru-RU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Ангиосаркомы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2696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75658" y="352697"/>
            <a:ext cx="6413862" cy="544181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Хондросаркома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злокачественная опухоль, построенная по типу гиалинового хряща. Ее часто трудно отличить от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доброкачественной хондромы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Обычно находят 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большое количество </a:t>
            </a:r>
            <a:r>
              <a:rPr lang="ru-RU" sz="20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хондробластов</a:t>
            </a:r>
            <a:r>
              <a:rPr lang="ru-RU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 всему поражению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Клетки похожи на клетки доброкачественной опухоли (хондромы), но более полиморфны и содержат повышенное количество хроматина. </a:t>
            </a:r>
            <a:endParaRPr lang="ru-RU" sz="20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Метастазов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образуют.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микроскопическом исследовании опухоль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из незрелых клеток с резко выраженным клеточным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атипизмом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Часто рисунок опухоли имеет вид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микросаркомы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которой можно найти участки хрящевой ткани с плохо оформленными ячейками, содержащие неправильной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хондробласты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опухолях встречаются гигантские клетки с одним или несколькими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ядрами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(Рис.6.).</a:t>
            </a:r>
            <a:endParaRPr lang="ru-RU" sz="20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1263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hondrosarcoma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841863" y="1319347"/>
            <a:ext cx="3088488" cy="2325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050869" y="5473337"/>
            <a:ext cx="4493622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Рис.6. </a:t>
            </a:r>
            <a:r>
              <a:rPr lang="ru-RU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Хондросаркома</a:t>
            </a: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стенки грудной клетки.</a:t>
            </a:r>
            <a:endParaRPr lang="ru-RU" dirty="0"/>
          </a:p>
        </p:txBody>
      </p:sp>
      <p:pic>
        <p:nvPicPr>
          <p:cNvPr id="4" name="Рисунок 3" descr="https://cito-priorov.ru/images/cito-bone.ru/Images/clip_image014_0005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5251269" y="1436915"/>
            <a:ext cx="2481942" cy="2063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2816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7463" y="302359"/>
            <a:ext cx="7223760" cy="65556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Эпитеальные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злокачественные  опухоли</a:t>
            </a:r>
          </a:p>
          <a:p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Плоскоклеточный рак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из многослойного эпителия кожи и слизистых оболочек.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Плоскоклеточные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раки бывают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ороговевающие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неороговевающие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стадии опухоли характеризуются повышенной активностью базального слоя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эпидермальных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 и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мононуклеарной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инфильтрацией подлежащей дермы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базального слоя врастают в дерму и подкожно, что сопровождается заметным фиброзом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стромы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(рис.7).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Обычно клетки мелкие и содержат много хроматина. Часто отмечают метастазы в лимфатические узлы и легкие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Помимо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поражений кожи плоскоклеточный рак встречается на слизистых оболочках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3451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kgau.ru/distance/vet_03/patanatomia/img/ris95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9530" y="836022"/>
            <a:ext cx="5617029" cy="4428309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1345474" y="5630092"/>
            <a:ext cx="5421085" cy="3886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Рис.7. Плоскоклеточный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ороговевающий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рак кожи.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81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8274" y="535577"/>
            <a:ext cx="7119257" cy="51597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b="1" i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Аденокарцинома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(железистый рак)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обнаруживается на слизистых оболочках и органах, имеющих железистое строение. Имеет строение железы. В отличие от аденомы в железистом раке отмечается 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анаплазия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клеток эпителия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они разной величины и формы, лишены полярности. Железистые образования опухоли атипичны и часто выступают в виде гнезд 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клеток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(Рис.8). 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Обычно </a:t>
            </a:r>
            <a:r>
              <a:rPr lang="ru-RU" sz="20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аденокарциномы</a:t>
            </a:r>
            <a:r>
              <a:rPr lang="ru-RU" sz="2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копируют ту железу, из которой они возникли</a:t>
            </a:r>
            <a:r>
              <a:rPr lang="ru-RU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гистогенеза опухоли, степени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дифференцированности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анаплазии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клеток, соотношения паренхимы и стромы помимо плоскоклеточного и железистого раков выделяют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солидный (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трабекулярный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медуллярный (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аденогенный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слизистый (коллоидный), фиброзный (</a:t>
            </a:r>
            <a:r>
              <a:rPr lang="ru-RU" sz="2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скирр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мелкоклеточный рак.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734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kgau.ru/distance/vet_03/patanatomia/img/ris96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5921" y="627018"/>
            <a:ext cx="5786846" cy="440218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 rot="10800000" flipV="1">
            <a:off x="2272938" y="5141647"/>
            <a:ext cx="3069772" cy="685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Рис.8.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Аденокарцинома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12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72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07623" y="653142"/>
            <a:ext cx="4924697" cy="38869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Опухоли </a:t>
            </a:r>
            <a:r>
              <a:rPr lang="ru-RU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нерной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ткани</a:t>
            </a:r>
            <a:endParaRPr lang="ru-RU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84217" y="1032174"/>
            <a:ext cx="7680960" cy="582582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Опухоли нервной ткани отличаются большим многообразием. Они могут развиться из клеток центральной нервной системы (головной и спинной мозг),из клеток вегетативной и периферической нервной системы, а также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мезенхимальных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клеток, входящих в состав нервной системы. Их также делят на доброкачественные 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злокачественные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Однако в головном или спинном мозге, по существу, они всегда злокачественные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Классифицируют по происхождению: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астроцитома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олигодендроглиома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эпендимома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Астроцитома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—глиальная опухоль головного мозга,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возникающая из 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астроцитов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Может встречаться в любом возрасте. Является наиболее распространенной опухолью среди 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нейроэктодермальных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Опухоль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бледно-розового цвета, по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плотности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практически не отличается от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вещества мозга.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Отграничена от вещества мозга, однако бывают случаи, когда определить границы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астроцитомы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невозможно. Внутри опухоли часто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образуются кисты,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которые растут медленно, но могут достигнуть существенно больших размеров. В основном, образование кист при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астроцитоме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происходит у детей. У взрослых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астроцитома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возникает чаще всего в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полушариях большого мозга,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детей — 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полушариях мозжечка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в виде узлов с кистами.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Наиболее характерным для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астроцитомы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 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экспансивно-инфильтрированный рост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(рис.9.)</a:t>
            </a:r>
            <a:endParaRPr lang="ru-RU" b="1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81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s://upload.wikimedia.org/wikipedia/commons/f/ff/Glioblastoma_%281%2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V="1">
            <a:off x="5141101" y="447093"/>
            <a:ext cx="3724190" cy="28055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457200" y="169817"/>
            <a:ext cx="4676503" cy="59093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Пилоцитарная</a:t>
            </a: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астроцитома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(I степень злокачественности) </a:t>
            </a:r>
            <a:r>
              <a:rPr lang="ru-RU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—доброкачественная опухоль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 четкими границами, растет медленно. Чаще встречается у детей. В основном локализируется в </a:t>
            </a:r>
            <a:r>
              <a:rPr lang="ru-RU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мозжечке, стволе мозга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зрительных нервах.</a:t>
            </a:r>
            <a:endParaRPr lang="ru-RU" dirty="0">
              <a:solidFill>
                <a:srgbClr val="22222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Фибриллярная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астроцитома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(II степень злокачественности) — опухоль без четких границ, растет медленно. Встречается у больных 20-30 лет.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Анапластическая </a:t>
            </a:r>
            <a:r>
              <a:rPr lang="ru-RU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астроцитома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(III степень злокачественности) — </a:t>
            </a:r>
            <a:r>
              <a:rPr lang="ru-RU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злокачественная опухоль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без четких границ, растет быстро, прорастает в </a:t>
            </a:r>
            <a:r>
              <a:rPr lang="ru-RU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мозговую ткань. 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 у больных 30—50 лет, чаще болеют мужчины.</a:t>
            </a:r>
          </a:p>
          <a:p>
            <a:r>
              <a:rPr lang="ru-RU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∙∙</a:t>
            </a:r>
            <a:r>
              <a:rPr lang="ru-RU" i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Глиобластома</a:t>
            </a:r>
            <a:r>
              <a:rPr lang="ru-RU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(IV степень злокачественности) — наиболее злокачественная опухоль без четких границ, растет очень быстро, прорастает в мозговую ткань, Возраст у больных 40—70 лет, чаще болеют </a:t>
            </a:r>
            <a:r>
              <a:rPr lang="ru-RU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мужчины.</a:t>
            </a:r>
            <a:endParaRPr lang="ru-RU" b="0" i="0" dirty="0">
              <a:solidFill>
                <a:srgbClr val="222222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0453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199" y="435405"/>
            <a:ext cx="8177349" cy="623619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b="1" i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Злокачественные опухоли.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b="1" dirty="0" smtClean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отличие от доброкачественных они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малодифференцированы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порой даже совсем не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дифференцированы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поэтому быстро растут. У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таких опухолей хорошо выражен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тканевый и клеточный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атипизм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бедны стромой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Чем беднее опухоль стромой, тем она быстрее растет. </a:t>
            </a:r>
            <a:endParaRPr lang="ru-RU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Рост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опухолей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инфильтрирующий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благодаря чему они быстро разрушают окружающие ткани. В немалой степени этому способствуют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гистолитические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ферменты, вырабатываемые клетками злокачественных опухолей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Они легко проникают через стенки микроциркуляторного русла в просвет сосудов (кровеносных и лимфатических), легко разрушают плотные ткани (хрящи, кости и др.).</a:t>
            </a:r>
            <a:endParaRPr lang="ru-RU" sz="16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Признаки злокачественности опухоли: внезапное появление, быстрый, инфильтрирующий рост, повторное появление после удаления хирургическим путем (рецидив) и образование метастазов. У злокачественных опухолей есть одно специфическое свойство - они никогда не переходят в доброкачественные.</a:t>
            </a:r>
            <a:endParaRPr lang="ru-RU" sz="1600" u="sng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Влияние злокачественных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опухолей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организм велико.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опухолях найдены токсические гормоны, подавляющие обмен веществ в организме и действующие на ферментативную систему. Это приводит к кахексии (истощению) и гибели организма.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8125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9269" y="339634"/>
            <a:ext cx="7328262" cy="672286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Злокачественные опухоли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мезенхимального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происхождения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называются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саркомами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2400" dirty="0" smtClean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Это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весьма злокачественные опухоли, обладают инфильтрирующим ростом, прорастая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кровеносные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сосуды, часто дают гематогенные метастазы, а после операции - рецидивы. Характерно для сарком отсутствие созревания, т. е. дальнейшая дифференциация клеток.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известно, чем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меньше дифференцированы клетки, тем злокачественнее опухоль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Саркомы характеризуются большим многообразием. Различают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более дифференцированные клеточно-волокнистые и менее дифференцированные клеточные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саркомы (рис.1.).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Последние часто невыясненного гистогенеза.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173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www.kgau.ru/distance/vet_03/patanatomia/img/ris92.gif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932" y="757647"/>
            <a:ext cx="5486399" cy="4062548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2286000" y="5355771"/>
            <a:ext cx="5172891" cy="3886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Рис.1 Круглоклеточная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саркома.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1649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27017" y="335846"/>
            <a:ext cx="8151223" cy="655564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Фибросаркóма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одной из часто 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встречающихся злокачественных опухолей, 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происходящих </a:t>
            </a:r>
            <a:r>
              <a:rPr lang="ru-RU" sz="2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 мягких </a:t>
            </a:r>
            <a:r>
              <a:rPr lang="ru-RU" sz="2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соединительных тканей. 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Чаще развиваются у людей в возрасте 30—40 лет. Женщины заболевают несколько чаще мужчин. 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Местом локализации </a:t>
            </a:r>
            <a:r>
              <a:rPr lang="ru-RU" sz="2000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фибросарком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часто являются 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мягкие ткани конечностей 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(бедро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плечевой пояс), 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фибросаркомы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могут встречаться и в других частях тела, например в глубоких мышцах шеи. Обычно они располагаются в толще мышц, развиваясь из </a:t>
            </a:r>
            <a:r>
              <a:rPr lang="ru-RU" sz="2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внутримышечных соединительнотканных прослоек, либо из </a:t>
            </a:r>
            <a:r>
              <a:rPr lang="ru-RU" sz="2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подкожной клетчатки,</a:t>
            </a:r>
            <a:r>
              <a:rPr lang="ru-RU" sz="2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фасций </a:t>
            </a:r>
            <a:r>
              <a:rPr lang="ru-RU" sz="2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sz="2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сухожилий.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одних случаях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фибросаркома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отграничена, имеет вид узла, в других — границы её стерты, опухоль инфильтрирует мягкие ткани. Состоит из незрелых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фибробластоподобных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клеток и коллагеновых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волокон (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Рис.2).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степени зрелости и взаимоотношения клеточных и волокнистых элементов опухоли различают дифференцированную и низкодифференцированную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фибросаркому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Дифференцированная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фибросаркома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имеет клеточно-волокнистое строение, причем волокнистый компонент преобладает над клеточным. Низкодифференцированная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фибросаркома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состоит из незрелых полиморфных клеток с обилием митозов, которая обладает более выраженной злокачественностью и чаще даёт метастазы. </a:t>
            </a:r>
          </a:p>
        </p:txBody>
      </p:sp>
    </p:spTree>
    <p:extLst>
      <p:ext uri="{BB962C8B-B14F-4D97-AF65-F5344CB8AC3E}">
        <p14:creationId xmlns:p14="http://schemas.microsoft.com/office/powerpoint/2010/main" val="3531150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alignant peripheral nerve sheath tumour - high ma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4297" y="611712"/>
            <a:ext cx="5421085" cy="3620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181497" y="4454434"/>
            <a:ext cx="52251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Рис.2.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Фибросаркома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Незрелые и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фибробластоподобные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клетки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коллагеновые волокна.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8735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87829" y="-79653"/>
            <a:ext cx="8033657" cy="686341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Липосаркóма</a:t>
            </a:r>
            <a:endParaRPr lang="ru-RU" sz="20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Злокачественное новообразование, </a:t>
            </a:r>
            <a:r>
              <a:rPr lang="ru-RU" sz="2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относится к группе </a:t>
            </a:r>
            <a:r>
              <a:rPr lang="ru-RU" sz="2000" b="1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мезенхимальных</a:t>
            </a:r>
            <a:r>
              <a:rPr lang="ru-RU" sz="2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опухолей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клетки которых имеют тенденцию превращаться в жировые. </a:t>
            </a:r>
            <a:r>
              <a:rPr lang="ru-RU" sz="2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частоте они занимают 2-е место (</a:t>
            </a:r>
            <a:r>
              <a:rPr lang="ru-RU" sz="2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после </a:t>
            </a:r>
            <a:r>
              <a:rPr lang="ru-RU" sz="2000" b="1" dirty="0" err="1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фибросарком</a:t>
            </a:r>
            <a:r>
              <a:rPr lang="ru-RU" sz="2000" b="1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2000" b="1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среди злокачественных опухолей мягких тканей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Эти опухоли редко встречаются у детей; частота их возникновения увеличивается с возрастом, достигая наивысшего уровня у людей 50-60 лет.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Липосаркомы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несколько чаще наблюдаются у мужчин. Они могут поражать любые участки тела, но все же чаще отмечаются на нижних конечностях, особенно на бедре и в области 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коленного сустава, 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также в забрюшинном пространстве. Вторым по частоте местом локализации 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этих опухолей является 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плечо. Исключительно редко (единичные случаи) наблюдается развитие </a:t>
            </a:r>
            <a:r>
              <a:rPr lang="ru-RU" sz="2000" dirty="0" err="1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липосарком</a:t>
            </a:r>
            <a:r>
              <a:rPr lang="ru-RU" sz="2000" dirty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как из одиночных, так и из множественных </a:t>
            </a:r>
            <a:r>
              <a:rPr lang="ru-RU" sz="20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липом.</a:t>
            </a:r>
          </a:p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зависимости от гистологических особенностей, различают следующие типы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липосарком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высокодифференцированная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липосаркома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низкой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степени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злокачественности,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миксоидная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липосаркома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(эмбриональная липома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(рис.3); круглоклеточная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липосаркома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дедифференцированная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липосаркома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плеоморфная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липосаркома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 смешанная форма может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содержать структуры, типичные для всех видов </a:t>
            </a:r>
            <a:r>
              <a:rPr lang="ru-RU" sz="2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липосаркомы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87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yxoid liposarcoma (0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366" y="629759"/>
            <a:ext cx="5408023" cy="46606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 rot="10800000" flipV="1">
            <a:off x="1828800" y="5564776"/>
            <a:ext cx="57084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Рис.3. </a:t>
            </a:r>
            <a:r>
              <a:rPr lang="ru-RU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Миксоматозная</a:t>
            </a: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 </a:t>
            </a:r>
            <a:r>
              <a:rPr lang="ru-RU" dirty="0" err="1" smtClean="0">
                <a:solidFill>
                  <a:srgbClr val="222222"/>
                </a:solidFill>
                <a:latin typeface="Arial" panose="020B0604020202020204" pitchFamily="34" charset="0"/>
              </a:rPr>
              <a:t>липосаркома</a:t>
            </a: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. </a:t>
            </a:r>
            <a:r>
              <a:rPr lang="ru-RU" dirty="0">
                <a:solidFill>
                  <a:srgbClr val="222222"/>
                </a:solidFill>
                <a:latin typeface="Arial" panose="020B0604020202020204" pitchFamily="34" charset="0"/>
              </a:rPr>
              <a:t>Окрашено гематоксилином и </a:t>
            </a:r>
            <a:r>
              <a:rPr lang="ru-RU" dirty="0" smtClean="0">
                <a:solidFill>
                  <a:srgbClr val="222222"/>
                </a:solidFill>
                <a:latin typeface="Arial" panose="020B0604020202020204" pitchFamily="34" charset="0"/>
              </a:rPr>
              <a:t>эозином.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797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Лейомиосаркома человека — стоковое фото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500052" y="3341434"/>
            <a:ext cx="6172513" cy="3281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731521" y="313509"/>
            <a:ext cx="7302136" cy="315855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Рис.4. </a:t>
            </a:r>
            <a:r>
              <a:rPr lang="ru-RU" b="1" i="1" dirty="0" err="1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Лейомиосаркома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(злокачественная </a:t>
            </a: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лейомиома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- аналог доброкачественной </a:t>
            </a:r>
            <a:r>
              <a:rPr lang="ru-RU" u="sng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лейомиомы</a:t>
            </a:r>
            <a:r>
              <a:rPr lang="ru-RU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из гладких мышц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Опухоль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очень злокачественна и дает ранние метастазы: чаще в легкие, реже в органы брюшной полости.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err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Макроскопически</a:t>
            </a:r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опухоль разнообразна, может достигать больших размеров. Инфильтрирующий рост виден не всегда. На разрезе - различного рисунка, то рыхлая, то слоистого строения, белого или сероватого цвета.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Микроскопически</a:t>
            </a:r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выявляется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большое число фигур митоза. Клетки </a:t>
            </a:r>
            <a:r>
              <a:rPr lang="ru-RU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малодифференцированы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ядра обычно богаты хроматином. Тканевый и клеточный </a:t>
            </a:r>
            <a:r>
              <a:rPr lang="ru-RU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атипизм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выражены сильно.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78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547</TotalTime>
  <Words>1486</Words>
  <Application>Microsoft Office PowerPoint</Application>
  <PresentationFormat>Экран (4:3)</PresentationFormat>
  <Paragraphs>44</Paragraphs>
  <Slides>19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36</cp:revision>
  <dcterms:created xsi:type="dcterms:W3CDTF">2020-04-23T06:57:55Z</dcterms:created>
  <dcterms:modified xsi:type="dcterms:W3CDTF">2021-05-05T06:04:11Z</dcterms:modified>
</cp:coreProperties>
</file>